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06" r:id="rId4"/>
    <p:sldId id="307" r:id="rId5"/>
    <p:sldId id="260" r:id="rId6"/>
    <p:sldId id="315" r:id="rId7"/>
    <p:sldId id="299" r:id="rId8"/>
    <p:sldId id="258" r:id="rId9"/>
    <p:sldId id="308" r:id="rId10"/>
    <p:sldId id="261" r:id="rId11"/>
    <p:sldId id="264" r:id="rId12"/>
    <p:sldId id="303" r:id="rId13"/>
    <p:sldId id="263" r:id="rId14"/>
    <p:sldId id="309" r:id="rId15"/>
    <p:sldId id="266" r:id="rId16"/>
    <p:sldId id="310" r:id="rId17"/>
    <p:sldId id="268" r:id="rId18"/>
    <p:sldId id="270" r:id="rId19"/>
    <p:sldId id="272" r:id="rId20"/>
    <p:sldId id="274" r:id="rId21"/>
    <p:sldId id="273" r:id="rId22"/>
    <p:sldId id="31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92" r:id="rId37"/>
    <p:sldId id="289" r:id="rId38"/>
    <p:sldId id="313" r:id="rId39"/>
    <p:sldId id="290" r:id="rId40"/>
    <p:sldId id="291" r:id="rId41"/>
    <p:sldId id="302" r:id="rId42"/>
    <p:sldId id="300" r:id="rId43"/>
    <p:sldId id="314" r:id="rId44"/>
    <p:sldId id="293" r:id="rId45"/>
    <p:sldId id="316" r:id="rId46"/>
    <p:sldId id="294" r:id="rId47"/>
    <p:sldId id="295" r:id="rId48"/>
    <p:sldId id="317" r:id="rId49"/>
    <p:sldId id="296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C97"/>
    <a:srgbClr val="25085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5" autoAdjust="0"/>
    <p:restoredTop sz="80460" autoAdjust="0"/>
  </p:normalViewPr>
  <p:slideViewPr>
    <p:cSldViewPr snapToGrid="0">
      <p:cViewPr>
        <p:scale>
          <a:sx n="80" d="100"/>
          <a:sy n="80" d="100"/>
        </p:scale>
        <p:origin x="-1410" y="-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BC270-CD35-4685-B09F-7F569435C8CB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4395-839F-41CE-A6A4-8E4667322F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658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3777A-B0F4-4A9B-9989-D6ABDCA90765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717C5-FCAB-47DA-9FCE-A78A67149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27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717C5-FCAB-47DA-9FCE-A78A67149AA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717C5-FCAB-47DA-9FCE-A78A67149AA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717C5-FCAB-47DA-9FCE-A78A67149AAE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717C5-FCAB-47DA-9FCE-A78A67149AA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30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8967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5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254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898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8883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16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83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83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20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000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6264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E988386-FA7D-40B1-A229-0428354B774C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829C691-12C1-4372-8B67-6EB9E98087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820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club.ru/index.php?page=book&amp;id=5627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club.ru/index.php?page=book&amp;id=577776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biblioclub.ru/index.php?page=book&amp;id=135106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177" y="957431"/>
            <a:ext cx="10667051" cy="3668357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Мастер-класс</a:t>
            </a:r>
            <a:b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«Библиографическое описание документа: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теория и практика</a:t>
            </a:r>
            <a:endParaRPr lang="ru-RU" sz="5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69022" y="4942710"/>
            <a:ext cx="8767860" cy="1388165"/>
          </a:xfrm>
        </p:spPr>
        <p:txBody>
          <a:bodyPr/>
          <a:lstStyle/>
          <a:p>
            <a:pPr algn="r"/>
            <a:r>
              <a:rPr lang="ru-RU" dirty="0" smtClean="0"/>
              <a:t>Подготовила </a:t>
            </a:r>
          </a:p>
          <a:p>
            <a:pPr algn="r"/>
            <a:r>
              <a:rPr lang="ru-RU" dirty="0" smtClean="0"/>
              <a:t>и.о. зав. библиотеки АНОО ВО «СИБИТ»</a:t>
            </a:r>
          </a:p>
          <a:p>
            <a:pPr algn="r"/>
            <a:r>
              <a:rPr lang="ru-RU" dirty="0" err="1" smtClean="0"/>
              <a:t>Ноговицина</a:t>
            </a:r>
            <a:r>
              <a:rPr lang="ru-RU" dirty="0" smtClean="0"/>
              <a:t> Людмила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744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3" y="396607"/>
            <a:ext cx="11468559" cy="5769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ПУНКТУАЦИЯ</a:t>
            </a:r>
          </a:p>
          <a:p>
            <a:pPr marL="0" indent="0" algn="just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Пунктуация в БО выполняет две функции – обычных грамматических знаков препинания и знаков </a:t>
            </a:r>
            <a:r>
              <a:rPr lang="ru-RU" sz="2600" b="1" dirty="0" smtClean="0"/>
              <a:t>предписанной пунктуации</a:t>
            </a:r>
            <a:r>
              <a:rPr lang="ru-RU" sz="2600" b="1" dirty="0" smtClean="0">
                <a:solidFill>
                  <a:srgbClr val="002060"/>
                </a:solidFill>
              </a:rPr>
              <a:t>, т. е. знаков, имеющих опознавательный характер для областей и элементов БО.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Употребление предписанной пунктуации не связано с нормами русского языка.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600" b="1" dirty="0" smtClean="0">
              <a:solidFill>
                <a:srgbClr val="002060"/>
              </a:solidFill>
            </a:endParaRPr>
          </a:p>
          <a:p>
            <a:pPr marL="0" indent="457200" algn="just">
              <a:buNone/>
            </a:pPr>
            <a:r>
              <a:rPr lang="ru-RU" sz="2600" b="1" dirty="0">
                <a:solidFill>
                  <a:srgbClr val="002060"/>
                </a:solidFill>
              </a:rPr>
              <a:t>Каждой области описания, кроме первой, предшествует предписанный знак «точка и тире», который приводят перед первым элементом области. </a:t>
            </a: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002060"/>
                </a:solidFill>
              </a:rPr>
              <a:t>В конце библиографического описания ставят точку.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xmlns="" val="28313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38" y="577738"/>
            <a:ext cx="11468559" cy="4351338"/>
          </a:xfrm>
        </p:spPr>
        <p:txBody>
          <a:bodyPr>
            <a:normAutofit/>
          </a:bodyPr>
          <a:lstStyle/>
          <a:p>
            <a:pPr marL="0" indent="457200" algn="just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разделения областей и элементов, а также для различения предписанной и грамматической пунктуации применяют пробелы в </a:t>
            </a:r>
            <a:r>
              <a:rPr lang="ru-RU" sz="32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печатный знак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и после предписанного знака. </a:t>
            </a:r>
            <a:endParaRPr lang="ru-RU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/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составляют знаки «точка» и «запятая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пробелы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оставляют только после них.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5615" y="3752643"/>
            <a:ext cx="9746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Касаткин, А.С. Электротехника : учебник для вузов </a:t>
            </a:r>
            <a:r>
              <a:rPr lang="ru-RU" sz="3500" b="1" dirty="0" smtClean="0">
                <a:solidFill>
                  <a:srgbClr val="002060"/>
                </a:solidFill>
              </a:rPr>
              <a:t>/ </a:t>
            </a:r>
            <a:r>
              <a:rPr lang="ru-RU" sz="3500" b="1" dirty="0" smtClean="0">
                <a:solidFill>
                  <a:schemeClr val="accent2"/>
                </a:solidFill>
              </a:rPr>
              <a:t>А.С. Касаткин, М.В. Немцов</a:t>
            </a:r>
            <a:r>
              <a:rPr lang="ru-RU" sz="3500" b="1" dirty="0" smtClean="0">
                <a:solidFill>
                  <a:srgbClr val="002060"/>
                </a:solidFill>
              </a:rPr>
              <a:t>. – </a:t>
            </a:r>
            <a:r>
              <a:rPr lang="ru-RU" sz="3500" b="1" dirty="0" smtClean="0">
                <a:solidFill>
                  <a:srgbClr val="7030A0"/>
                </a:solidFill>
              </a:rPr>
              <a:t>6-е изд., </a:t>
            </a:r>
            <a:r>
              <a:rPr lang="ru-RU" sz="3500" b="1" dirty="0" err="1" smtClean="0">
                <a:solidFill>
                  <a:srgbClr val="7030A0"/>
                </a:solidFill>
              </a:rPr>
              <a:t>перераб</a:t>
            </a:r>
            <a:r>
              <a:rPr lang="ru-RU" sz="3500" b="1" dirty="0" smtClean="0">
                <a:solidFill>
                  <a:srgbClr val="002060"/>
                </a:solidFill>
              </a:rPr>
              <a:t>. – Москва : Высшая школа, 2010. – </a:t>
            </a:r>
            <a:r>
              <a:rPr lang="ru-RU" sz="3500" b="1" dirty="0" smtClean="0">
                <a:solidFill>
                  <a:schemeClr val="accent3"/>
                </a:solidFill>
              </a:rPr>
              <a:t>542 с.</a:t>
            </a:r>
            <a:r>
              <a:rPr lang="ru-RU" sz="3500" b="1" dirty="0" smtClean="0">
                <a:solidFill>
                  <a:srgbClr val="002060"/>
                </a:solidFill>
              </a:rPr>
              <a:t> – </a:t>
            </a:r>
            <a:r>
              <a:rPr lang="ru-RU" sz="3500" b="1" dirty="0" smtClean="0">
                <a:solidFill>
                  <a:srgbClr val="D22C97"/>
                </a:solidFill>
              </a:rPr>
              <a:t>(Вузовские учебники) </a:t>
            </a:r>
            <a:endParaRPr lang="ru-RU" sz="3500" b="1" dirty="0">
              <a:solidFill>
                <a:srgbClr val="D22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9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2535" y="407624"/>
            <a:ext cx="1076347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качестве предписанной пунктуации выступают знаки препинания и математические знаки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–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точка 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тире;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.	точка;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, 	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запятая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:	двоеточие;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;	точка с запятой;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…	многоточие;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/	косая черта;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//	две косые черты;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( )	круглые скобки;	</a:t>
            </a:r>
          </a:p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[ ]	квадратные скобки;	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=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	знак равенства.</a:t>
            </a:r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348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0310" y="943498"/>
            <a:ext cx="10209008" cy="512381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Библиографические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сведения указывают в описании в той форме, в какой они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представлены в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источнике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информации (на обложке и первой и второй странице издания).</a:t>
            </a:r>
          </a:p>
          <a:p>
            <a:pPr marL="0" indent="457200" algn="just">
              <a:lnSpc>
                <a:spcPct val="100000"/>
              </a:lnSpc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Недостающие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уточняющие сведения, а также полностью отсутствующие необходимые данные формулируют на основе анализа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ресурса. В этом случае их заключают в квадратные скобки.</a:t>
            </a:r>
          </a:p>
        </p:txBody>
      </p:sp>
    </p:spTree>
    <p:extLst>
      <p:ext uri="{BB962C8B-B14F-4D97-AF65-F5344CB8AC3E}">
        <p14:creationId xmlns:p14="http://schemas.microsoft.com/office/powerpoint/2010/main" xmlns="" val="3230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212" t="19844" r="34547" b="30620"/>
          <a:stretch>
            <a:fillRect/>
          </a:stretch>
        </p:blipFill>
        <p:spPr bwMode="auto">
          <a:xfrm>
            <a:off x="1104406" y="481021"/>
            <a:ext cx="10212778" cy="57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487" y="330507"/>
            <a:ext cx="11414561" cy="6202496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457200"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Все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данные 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БО могут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быть представлены в полной форме. При необходимости можно применять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приемы сокращения. </a:t>
            </a:r>
          </a:p>
          <a:p>
            <a:pPr marL="0" indent="457200" algn="just">
              <a:spcBef>
                <a:spcPts val="0"/>
              </a:spcBef>
            </a:pP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Сокращение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отдельных слов и словосочетаний в описании должно соответствовать ГОСТ 7.11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«Сокращение слов и словосочетаний на иностранных языках» 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ГОСТ Р 7.0.12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«Библиографическая запись. Сокращение слов и словосочетаний на русском языке».</a:t>
            </a:r>
          </a:p>
          <a:p>
            <a:pPr marL="0" indent="457200" algn="just">
              <a:buNone/>
            </a:pPr>
            <a:r>
              <a:rPr lang="ru-RU" sz="2400" b="1" dirty="0" smtClean="0"/>
              <a:t>6-е изд., </a:t>
            </a:r>
            <a:r>
              <a:rPr lang="ru-RU" sz="2400" b="1" dirty="0" err="1" smtClean="0"/>
              <a:t>перераб</a:t>
            </a:r>
            <a:r>
              <a:rPr lang="ru-RU" sz="2400" b="1" dirty="0" smtClean="0"/>
              <a:t>.</a:t>
            </a:r>
          </a:p>
          <a:p>
            <a:pPr marL="0" indent="457200" algn="just">
              <a:buNone/>
            </a:pPr>
            <a:r>
              <a:rPr lang="ru-RU" sz="2400" b="1" dirty="0" smtClean="0"/>
              <a:t>авт., </a:t>
            </a:r>
            <a:r>
              <a:rPr lang="ru-RU" sz="2400" b="1" dirty="0" err="1" smtClean="0"/>
              <a:t>соавт</a:t>
            </a:r>
            <a:r>
              <a:rPr lang="ru-RU" sz="2400" b="1" dirty="0" smtClean="0"/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Главным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условием сокращения слов является однозначность их понимания и обеспечение расшифровки сокращенных слов.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/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Сокращения могут применяться во всех областях БО,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кроме слов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и словосочетаний в любых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заглавиях,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приводимых в различных областях описания (кроме тех случаев, когда сокращение имеется в предписанном источнике информации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78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Роберт Кийосаки, Бизнес XXI века – читать онлайн полностью – ЛитР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154" y="356851"/>
            <a:ext cx="3346392" cy="5086518"/>
          </a:xfrm>
          <a:prstGeom prst="rect">
            <a:avLst/>
          </a:prstGeom>
          <a:noFill/>
        </p:spPr>
      </p:pic>
      <p:pic>
        <p:nvPicPr>
          <p:cNvPr id="64516" name="Picture 4" descr="Книга: &quot;21 секрет успеха миллионеров&quot; - Брайан Трейси. Купить книгу, читать  рецензии | ISBN 978-985-483-933-2 | Лабирин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057" y="978051"/>
            <a:ext cx="3341761" cy="5325932"/>
          </a:xfrm>
          <a:prstGeom prst="rect">
            <a:avLst/>
          </a:prstGeom>
          <a:noFill/>
        </p:spPr>
      </p:pic>
      <p:pic>
        <p:nvPicPr>
          <p:cNvPr id="64518" name="Picture 6" descr="История России 19-20 вв. (Леванов Б.) - купить книгу с доставкой в  интернет-магазине «Читай-город». ISBN: 978-5-691-01689-9"/>
          <p:cNvPicPr>
            <a:picLocks noChangeAspect="1" noChangeArrowheads="1"/>
          </p:cNvPicPr>
          <p:nvPr/>
        </p:nvPicPr>
        <p:blipFill>
          <a:blip r:embed="rId4"/>
          <a:srcRect l="15795" r="15298"/>
          <a:stretch>
            <a:fillRect/>
          </a:stretch>
        </p:blipFill>
        <p:spPr bwMode="auto">
          <a:xfrm>
            <a:off x="8035574" y="440802"/>
            <a:ext cx="3410563" cy="4916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2885" y="627962"/>
            <a:ext cx="10542494" cy="583221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Формы сокращений приводят на языке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БО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 другие – и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др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.;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так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далее – и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т.д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.;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то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есть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– т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. е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.;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без места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–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б.м.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;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без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издателя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– б.и.</a:t>
            </a:r>
          </a:p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</a:rPr>
              <a:t>6-е изд., </a:t>
            </a:r>
            <a:r>
              <a:rPr lang="ru-RU" sz="2800" b="1" dirty="0" err="1" smtClean="0">
                <a:solidFill>
                  <a:srgbClr val="002060"/>
                </a:solidFill>
              </a:rPr>
              <a:t>перераб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</a:rPr>
              <a:t>авт., </a:t>
            </a:r>
            <a:r>
              <a:rPr lang="ru-RU" sz="2800" b="1" dirty="0" err="1" smtClean="0">
                <a:solidFill>
                  <a:srgbClr val="002060"/>
                </a:solidFill>
              </a:rPr>
              <a:t>соавт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В тех случаях, когда объект описания имеет чрезмерно длинное заглавие, допускается применять такой способ сокращения, как пропуск отдельных слов, фраз, если это не приводит к искажению смысла.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508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8945" y="610010"/>
            <a:ext cx="9703397" cy="4351338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прописных (заглавных)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букв начинают первое слово каждой области, а также первое слово любых заглавий во всех областях описания.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Все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остальные элементы записывают со строчной буквы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457200"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Сохраняют прописные и строчные буквы в официальных наименованиях организаций и других именах собственных.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7888" y="4075372"/>
            <a:ext cx="97464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Касаткин, А.С. Электротехника : учебник для вузов </a:t>
            </a:r>
            <a:r>
              <a:rPr lang="ru-RU" sz="3500" b="1" dirty="0" smtClean="0">
                <a:solidFill>
                  <a:srgbClr val="002060"/>
                </a:solidFill>
              </a:rPr>
              <a:t>/ </a:t>
            </a:r>
            <a:r>
              <a:rPr lang="ru-RU" sz="3500" b="1" dirty="0" smtClean="0">
                <a:solidFill>
                  <a:schemeClr val="accent2"/>
                </a:solidFill>
              </a:rPr>
              <a:t>А.С. Касаткин, М.В. Немцов</a:t>
            </a:r>
            <a:r>
              <a:rPr lang="ru-RU" sz="3500" b="1" dirty="0" smtClean="0">
                <a:solidFill>
                  <a:srgbClr val="002060"/>
                </a:solidFill>
              </a:rPr>
              <a:t>. – </a:t>
            </a:r>
            <a:r>
              <a:rPr lang="ru-RU" sz="3500" b="1" dirty="0" err="1" smtClean="0">
                <a:solidFill>
                  <a:srgbClr val="7030A0"/>
                </a:solidFill>
              </a:rPr>
              <a:t>Изд.-е</a:t>
            </a:r>
            <a:r>
              <a:rPr lang="ru-RU" sz="3500" b="1" dirty="0" smtClean="0">
                <a:solidFill>
                  <a:srgbClr val="7030A0"/>
                </a:solidFill>
              </a:rPr>
              <a:t> 6-е, </a:t>
            </a:r>
            <a:r>
              <a:rPr lang="ru-RU" sz="3500" b="1" dirty="0" err="1" smtClean="0">
                <a:solidFill>
                  <a:srgbClr val="7030A0"/>
                </a:solidFill>
              </a:rPr>
              <a:t>перераб</a:t>
            </a:r>
            <a:r>
              <a:rPr lang="ru-RU" sz="3500" b="1" dirty="0" smtClean="0">
                <a:solidFill>
                  <a:srgbClr val="002060"/>
                </a:solidFill>
              </a:rPr>
              <a:t>. – Москва : Высшая школа, 2010. – </a:t>
            </a:r>
            <a:r>
              <a:rPr lang="ru-RU" sz="3500" b="1" dirty="0" smtClean="0">
                <a:solidFill>
                  <a:schemeClr val="accent3"/>
                </a:solidFill>
              </a:rPr>
              <a:t>542 с.</a:t>
            </a:r>
            <a:r>
              <a:rPr lang="ru-RU" sz="3500" b="1" dirty="0" smtClean="0">
                <a:solidFill>
                  <a:srgbClr val="002060"/>
                </a:solidFill>
              </a:rPr>
              <a:t> – </a:t>
            </a:r>
            <a:r>
              <a:rPr lang="ru-RU" sz="3500" b="1" dirty="0" smtClean="0">
                <a:solidFill>
                  <a:srgbClr val="D22C97"/>
                </a:solidFill>
              </a:rPr>
              <a:t>(Вузовские учебники) </a:t>
            </a:r>
            <a:endParaRPr lang="ru-RU" sz="3500" b="1" dirty="0">
              <a:solidFill>
                <a:srgbClr val="D22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7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Роберт Кийосаки, Бизнес XXI века – читать онлайн полностью – ЛитР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932" y="3211156"/>
            <a:ext cx="2250612" cy="342093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1" y="460623"/>
            <a:ext cx="11128169" cy="5511945"/>
          </a:xfrm>
        </p:spPr>
        <p:txBody>
          <a:bodyPr/>
          <a:lstStyle/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Числительные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БО приводят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в том виде, в каком они представлены в источнике информации, т. е. римскими или арабскими цифрами, либо в словесной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форме.</a:t>
            </a:r>
          </a:p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Без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наращения окончания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приводят порядковые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номера томов, глав, страниц, классов, курсов, если родовое слово («том», «глава» и т. п.) предшествует порядковому номеру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457200" algn="just">
              <a:buNone/>
            </a:pP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4818" name="Picture 2" descr="Книга: Мои воспоминания. Т. 1. - Сергей Михайлович Волконский - КнигаГо -  Отзывы, Читать онлай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6556" y="3246162"/>
            <a:ext cx="2187041" cy="3402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150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573" y="231355"/>
            <a:ext cx="10979227" cy="65109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БО содержит библиографические данные об издании (документе), приведенные по правилам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ГОСТ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7.0.100–2018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«Библиографическая запись. Библиографическое описание. Общие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требования и правила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составления»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Дата введения – 1 июля 2019 года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33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001" y="1700012"/>
            <a:ext cx="11410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1212" y="334138"/>
            <a:ext cx="1141068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Одноуровневое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 многоуровневое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БО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indent="4572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Одноуровневое описание содержит один уровень. Его составляют на одночастный ресурс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ресурс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</a:rPr>
              <a:t>, выпущенный как одна физическая </a:t>
            </a:r>
            <a:r>
              <a:rPr lang="ru-RU" sz="2400" b="1" i="1" u="sng" dirty="0" smtClean="0">
                <a:solidFill>
                  <a:srgbClr val="002060"/>
                </a:solidFill>
                <a:latin typeface="Arial" panose="020B0604020202020204" pitchFamily="34" charset="0"/>
              </a:rPr>
              <a:t>единица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завершенный многочастный ресурс в целом, отдельную единицу, а также группу единиц многочастного ресурса.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457200" algn="just">
              <a:buFont typeface="Arial" pitchFamily="34" charset="0"/>
              <a:buChar char="•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457200" algn="just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Многоуровневое описание содержит два уровня и более. Его составляют на многочастный ресурс в целом либо на отдельную единицу, а также </a:t>
            </a:r>
            <a:r>
              <a:rPr lang="ru-RU" sz="2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группу единиц многочастного ресурса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– один или несколько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томов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многотомного, комплектного,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сериального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издания.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65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365125"/>
            <a:ext cx="11706895" cy="61366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СТРУКТУРА И СОСТАВ ОДНОУРОВНЕВОГО БО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39" y="1094704"/>
            <a:ext cx="11391441" cy="5350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заглавие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(обязательный элемент)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заглавие – заглавие ресурса, присвоенное ему автором, составителем, издателем или производителем, – приводят в том виде, в каком оно дано в предписанном источнике информации.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заглавие может состоять из одного или нескольких предложений.</a:t>
            </a:r>
          </a:p>
          <a:p>
            <a:pPr marL="0" indent="457200" algn="just">
              <a:spcBef>
                <a:spcPts val="0"/>
              </a:spcBef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качестве основного заглавия электронного ресурса сетевого распространения приводят то, которое появляется на титульном экране при загрузке ресурса. </a:t>
            </a:r>
          </a:p>
          <a:p>
            <a:pPr marL="0" indent="457200" algn="just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1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 l="28066" t="9064" r="17084" b="9130"/>
          <a:stretch>
            <a:fillRect/>
          </a:stretch>
        </p:blipFill>
        <p:spPr bwMode="auto">
          <a:xfrm>
            <a:off x="258182" y="258183"/>
            <a:ext cx="7734750" cy="6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32613" y="3526971"/>
            <a:ext cx="750534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Смирнов, М.М. Уголовное право: Особенная часть / М.М. Смирнов, А. Толмачев. – Москва : А-Приор, 2010. – 205 с. – (Конспект лекций). – Режим доступа: по подписке. – URL: </a:t>
            </a:r>
            <a:r>
              <a:rPr lang="ru-RU" sz="2500" b="1" dirty="0" smtClean="0">
                <a:solidFill>
                  <a:srgbClr val="002060"/>
                </a:solidFill>
                <a:hlinkClick r:id="rId3"/>
              </a:rPr>
              <a:t>https://biblioclub.ru/index.php?page=book&amp;id=56278</a:t>
            </a:r>
            <a:r>
              <a:rPr lang="ru-RU" sz="2500" b="1" dirty="0" smtClean="0">
                <a:solidFill>
                  <a:srgbClr val="002060"/>
                </a:solidFill>
              </a:rPr>
              <a:t> (дата обращения: 08.04.2021). – ISBN 978-5-384-00344-1. – Текст : электронный.</a:t>
            </a:r>
            <a:endParaRPr lang="ru-RU" sz="25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1" y="716095"/>
            <a:ext cx="11900079" cy="11237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</a:rPr>
              <a:t>СВЕДЕНИЯ, ОТНОСЯЩИЕСЯ К ЗАГЛАВИЮ </a:t>
            </a:r>
            <a:b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условно-обязательный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элемент)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57" y="1839816"/>
            <a:ext cx="11435507" cy="4644111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информацию, раскрывающую и поясняющую основное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заглавие.</a:t>
            </a:r>
          </a:p>
          <a:p>
            <a:pPr marL="0" indent="457200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B050"/>
                </a:solidFill>
              </a:rPr>
              <a:t>Касаткин, А.С. Электротехника : учебник для вузов </a:t>
            </a:r>
          </a:p>
          <a:p>
            <a:pPr marL="0" indent="457200" algn="just">
              <a:lnSpc>
                <a:spcPct val="10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относящиеся к заглавию, приводят в форме и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последовательности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данной в предписанном источнике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информации.</a:t>
            </a:r>
          </a:p>
          <a:p>
            <a:pPr marL="0" indent="457200" algn="just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Сведениям, относящимся к заглавию, предшествует предписанный знак «двоеточие».</a:t>
            </a:r>
          </a:p>
        </p:txBody>
      </p:sp>
    </p:spTree>
    <p:extLst>
      <p:ext uri="{BB962C8B-B14F-4D97-AF65-F5344CB8AC3E}">
        <p14:creationId xmlns:p14="http://schemas.microsoft.com/office/powerpoint/2010/main" xmlns="" val="741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23" y="991674"/>
            <a:ext cx="11474425" cy="504278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</a:pPr>
            <a:r>
              <a:rPr lang="ru-RU" sz="3000" b="1" dirty="0">
                <a:solidFill>
                  <a:srgbClr val="002060"/>
                </a:solidFill>
              </a:rPr>
              <a:t>Каждым последующим разнородным сведениям о заглавии также предшествует знак «двоеточие».</a:t>
            </a: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sz="3000" b="1" dirty="0" err="1" smtClean="0"/>
              <a:t>Enjoy</a:t>
            </a:r>
            <a:r>
              <a:rPr lang="ru-RU" sz="3000" b="1" dirty="0" smtClean="0"/>
              <a:t> </a:t>
            </a:r>
            <a:r>
              <a:rPr lang="ru-RU" sz="3000" b="1" dirty="0" err="1"/>
              <a:t>reading</a:t>
            </a:r>
            <a:r>
              <a:rPr lang="ru-RU" sz="3000" b="1" dirty="0"/>
              <a:t> : 8-й класс : книга для чтения на английском </a:t>
            </a:r>
            <a:r>
              <a:rPr lang="ru-RU" sz="3000" b="1" dirty="0" smtClean="0"/>
              <a:t>языке</a:t>
            </a:r>
            <a:endParaRPr lang="ru-RU" sz="3000" b="1" dirty="0" smtClean="0">
              <a:solidFill>
                <a:srgbClr val="002060"/>
              </a:solidFill>
            </a:endParaRPr>
          </a:p>
          <a:p>
            <a:pPr marL="0" indent="457200" algn="just">
              <a:lnSpc>
                <a:spcPct val="100000"/>
              </a:lnSpc>
            </a:pPr>
            <a:r>
              <a:rPr lang="ru-RU" sz="3000" b="1" dirty="0">
                <a:solidFill>
                  <a:srgbClr val="002060"/>
                </a:solidFill>
              </a:rPr>
              <a:t>Сведения, необходимые для раскрытия или пояснения основного </a:t>
            </a:r>
            <a:r>
              <a:rPr lang="ru-RU" sz="3000" b="1" dirty="0" smtClean="0">
                <a:solidFill>
                  <a:srgbClr val="002060"/>
                </a:solidFill>
              </a:rPr>
              <a:t>заглавия, </a:t>
            </a:r>
            <a:r>
              <a:rPr lang="ru-RU" sz="3000" b="1" dirty="0">
                <a:solidFill>
                  <a:srgbClr val="002060"/>
                </a:solidFill>
              </a:rPr>
              <a:t>могут быть сформулированы на основе анализа ресурса. </a:t>
            </a:r>
            <a:r>
              <a:rPr lang="ru-RU" sz="3000" b="1" dirty="0" smtClean="0">
                <a:solidFill>
                  <a:srgbClr val="002060"/>
                </a:solidFill>
              </a:rPr>
              <a:t>Их </a:t>
            </a:r>
            <a:r>
              <a:rPr lang="ru-RU" sz="3000" b="1" dirty="0">
                <a:solidFill>
                  <a:srgbClr val="002060"/>
                </a:solidFill>
              </a:rPr>
              <a:t>заключают в квадратные скобки</a:t>
            </a:r>
            <a:r>
              <a:rPr lang="ru-RU" sz="3000" b="1" dirty="0" smtClean="0">
                <a:solidFill>
                  <a:srgbClr val="002060"/>
                </a:solidFill>
              </a:rPr>
              <a:t>. </a:t>
            </a:r>
            <a:endParaRPr lang="ru-RU" sz="3000" b="1" dirty="0" smtClean="0"/>
          </a:p>
          <a:p>
            <a:pPr marL="0" indent="457200" algn="just">
              <a:lnSpc>
                <a:spcPct val="100000"/>
              </a:lnSpc>
            </a:pPr>
            <a:r>
              <a:rPr lang="ru-RU" sz="3000" b="1" dirty="0"/>
              <a:t>Политика.ru : независимый политический вестник : [сайт]</a:t>
            </a:r>
          </a:p>
        </p:txBody>
      </p:sp>
    </p:spTree>
    <p:extLst>
      <p:ext uri="{BB962C8B-B14F-4D97-AF65-F5344CB8AC3E}">
        <p14:creationId xmlns:p14="http://schemas.microsoft.com/office/powerpoint/2010/main" xmlns="" val="4098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0006" y="1145754"/>
            <a:ext cx="10962042" cy="5031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БО законодательных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нормативных ресурсов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внесении изменений в часть вторую Налогового кодекса Российской Федерации : Федеральный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закон №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353-ФЗ : принят Государственной Думой 16 ноября 2017 года : одобрен Советом Федерации 22 ноября 2017 года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09" y="296214"/>
            <a:ext cx="11720944" cy="901521"/>
          </a:xfrm>
        </p:spPr>
        <p:txBody>
          <a:bodyPr>
            <a:noAutofit/>
          </a:bodyPr>
          <a:lstStyle/>
          <a:p>
            <a:pPr algn="ctr"/>
            <a:r>
              <a:rPr lang="ru-RU" sz="3000" b="1" u="sng" dirty="0" smtClean="0">
                <a:solidFill>
                  <a:srgbClr val="FF0000"/>
                </a:solidFill>
              </a:rPr>
              <a:t>СВЕДЕНИЯ ОБ ОТВЕТСТВЕННОСТИ </a:t>
            </a:r>
            <a:br>
              <a:rPr lang="ru-RU" sz="3000" b="1" u="sng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(ОБЯЗАТЕЛЬНЫЙ ЭЛЕМЕНТ) </a:t>
            </a: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1687131"/>
            <a:ext cx="11576433" cy="5022425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сведениям об ответственности предшествует предписанный знак «косая черта»; последующие группы сведений отделяют друг от друга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предписанным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 «точка с запятой». Однородные сведения внутри группы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отделяют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 от друга знаком «запятая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</a:pPr>
            <a:endParaRPr lang="ru-RU" sz="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ответственности записывают в той форме, в какой они указаны в предписанном источнике информации.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7200" algn="just">
              <a:lnSpc>
                <a:spcPct val="100000"/>
              </a:lnSpc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Многоканальные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звуковые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 /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ред. В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 </a:t>
            </a:r>
            <a:r>
              <a:rPr lang="ru-RU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Никамина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агентство связи, Санкт-Петербургский государственный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телекоммуникаций им. М. А. Бонч-Бруевича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281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86" y="330507"/>
            <a:ext cx="11821098" cy="89236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СВЕДЕНИЯ ОБ ИЗДАНИИ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b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(ОБЯЗАТЕЛЬНЫЙ ЭЛЕМЕНТ)</a:t>
            </a:r>
            <a:endParaRPr lang="ru-RU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1" y="1531345"/>
            <a:ext cx="11512628" cy="4987492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Порядковый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номер, указанный 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цифровой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либо словесной форме,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записывают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арабскими цифрами с добавлением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окончания. 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– 2-е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изд. </a:t>
            </a: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ctr">
              <a:lnSpc>
                <a:spcPct val="110000"/>
              </a:lnSpc>
              <a:buNone/>
            </a:pPr>
            <a:r>
              <a:rPr lang="ru-RU" sz="3200" b="1" u="sng" dirty="0" smtClean="0">
                <a:latin typeface="Arial" panose="020B0604020202020204" pitchFamily="34" charset="0"/>
              </a:rPr>
              <a:t>ДОПОЛНИТЕЛЬНЫЕ СВЕДЕНИЯ ОБ ИЗДАНИИ </a:t>
            </a:r>
            <a:r>
              <a:rPr lang="ru-RU" sz="3200" b="1" dirty="0" smtClean="0">
                <a:latin typeface="Arial" panose="020B0604020202020204" pitchFamily="34" charset="0"/>
              </a:rPr>
              <a:t>(ОБЯЗАТЕЛЬНЫЙ ЭЛЕМЕНТ)</a:t>
            </a: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Их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записывают после предыдущих сведений области издания и отделяют знаком «запятая». </a:t>
            </a:r>
          </a:p>
          <a:p>
            <a:pPr marL="0" indent="457200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</a:rPr>
              <a:t>– Изд. 6-е, </a:t>
            </a:r>
            <a:r>
              <a:rPr lang="ru-RU" sz="2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испр</a:t>
            </a: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</a:rPr>
              <a:t>. и доп.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>
              <a:buNone/>
            </a:pPr>
            <a:r>
              <a:rPr lang="ru-RU" sz="2600" b="1" i="1" dirty="0">
                <a:solidFill>
                  <a:srgbClr val="002060"/>
                </a:solidFill>
                <a:latin typeface="Arial" panose="020B0604020202020204" pitchFamily="34" charset="0"/>
              </a:rPr>
              <a:t>. – 7-е изд., стер. </a:t>
            </a:r>
            <a:endParaRPr lang="ru-RU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2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183" y="451692"/>
            <a:ext cx="11884021" cy="88134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МЕСТО ПУБЛИКАЦИИ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b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(ОБЯЗАТЕЛЬНЫЙ ЭЛЕМЕНТ)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06" y="1432193"/>
            <a:ext cx="11523644" cy="5264821"/>
          </a:xfrm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Название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места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публикации приводят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в форме и падеже, приведенных в предписанном источнике информации. </a:t>
            </a:r>
          </a:p>
          <a:p>
            <a:pPr indent="0">
              <a:buNone/>
            </a:pPr>
            <a:r>
              <a:rPr lang="ru-RU" b="1" i="1" dirty="0" smtClean="0">
                <a:latin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</a:rPr>
              <a:t>– Саратов </a:t>
            </a:r>
            <a:endParaRPr lang="ru-RU" dirty="0">
              <a:latin typeface="Arial" panose="020B0604020202020204" pitchFamily="34" charset="0"/>
            </a:endParaRPr>
          </a:p>
          <a:p>
            <a:pPr indent="0">
              <a:buNone/>
            </a:pPr>
            <a:r>
              <a:rPr lang="ru-RU" b="1" i="1" dirty="0" smtClean="0">
                <a:latin typeface="Arial" panose="020B0604020202020204" pitchFamily="34" charset="0"/>
              </a:rPr>
              <a:t>. </a:t>
            </a:r>
            <a:r>
              <a:rPr lang="ru-RU" b="1" i="1" dirty="0">
                <a:latin typeface="Arial" panose="020B0604020202020204" pitchFamily="34" charset="0"/>
              </a:rPr>
              <a:t>– В царствующем великом граде Москве </a:t>
            </a:r>
            <a:endParaRPr lang="ru-RU" b="1" i="1" dirty="0" smtClean="0"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Если указано несколько мест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публикации,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то приводят название, выделенное полиграфическим способом или указанное первым в предписанном источнике информации.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Опущенные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сведения отмечают сокращением «[и др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.]»,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приводимыми в квадратных скобках. </a:t>
            </a:r>
          </a:p>
          <a:p>
            <a:pPr indent="0">
              <a:buNone/>
            </a:pPr>
            <a:r>
              <a:rPr lang="ru-RU" b="1" dirty="0" smtClean="0">
                <a:latin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</a:rPr>
              <a:t>– Санкт-Петербург [и др.] 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Могут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быть приведены названия второго и последующих мест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публикации,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отделяемые друг от друга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предписанным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знаком «точка с запятой». </a:t>
            </a:r>
          </a:p>
          <a:p>
            <a:pPr indent="0">
              <a:buNone/>
            </a:pPr>
            <a:r>
              <a:rPr lang="ru-RU" b="1" i="1" dirty="0">
                <a:latin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</a:rPr>
              <a:t>– Москва ; Рязань 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Если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место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публикации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установить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затруднительно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, то приводят предполагаемое место в квадратных скобках со знаком вопроса. </a:t>
            </a:r>
          </a:p>
          <a:p>
            <a:pPr marL="45720" indent="0">
              <a:buNone/>
            </a:pPr>
            <a:r>
              <a:rPr lang="ru-RU" b="1" dirty="0" smtClean="0">
                <a:latin typeface="Arial" panose="020B0604020202020204" pitchFamily="34" charset="0"/>
              </a:rPr>
              <a:t>. </a:t>
            </a:r>
            <a:r>
              <a:rPr lang="ru-RU" b="1" dirty="0">
                <a:latin typeface="Arial" panose="020B0604020202020204" pitchFamily="34" charset="0"/>
              </a:rPr>
              <a:t>– [Челябинск?]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2848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72877"/>
            <a:ext cx="12054625" cy="11127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ИМЯ (НАИМЕНОВАНИЕ)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ИЗДАТЕЛЯ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(ОБЯЗАТЕЛЬНЫЙ ЭЛЕМЕНТ)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2" y="1685581"/>
            <a:ext cx="11578727" cy="5083354"/>
          </a:xfrm>
        </p:spPr>
        <p:txBody>
          <a:bodyPr>
            <a:normAutofit fontScale="62500" lnSpcReduction="20000"/>
          </a:bodyPr>
          <a:lstStyle/>
          <a:p>
            <a:pPr marL="0" indent="457200" algn="just">
              <a:lnSpc>
                <a:spcPct val="170000"/>
              </a:lnSpc>
            </a:pP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Приводят после 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</a:rPr>
              <a:t>названия места </a:t>
            </a: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публикации, 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</a:rPr>
              <a:t>к которому оно относится, с предшествующим предписанным знаком «двоеточие». </a:t>
            </a:r>
            <a:endParaRPr lang="ru-RU" sz="33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lnSpc>
                <a:spcPct val="170000"/>
              </a:lnSpc>
            </a:pP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Сведения 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</a:rPr>
              <a:t>приводят в том виде, в каком они указаны в предписанном </a:t>
            </a: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источнике информации. Сведения 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</a:rPr>
              <a:t>о форме юридического лица – </a:t>
            </a: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издателя (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</a:rPr>
              <a:t>НКО, ФГБУН, </a:t>
            </a: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АО и </a:t>
            </a:r>
            <a:r>
              <a:rPr lang="ru-RU" sz="3300" b="1" dirty="0">
                <a:solidFill>
                  <a:srgbClr val="002060"/>
                </a:solidFill>
                <a:latin typeface="Arial" panose="020B0604020202020204" pitchFamily="34" charset="0"/>
              </a:rPr>
              <a:t>т. д.), как правило, опускают. </a:t>
            </a:r>
            <a:endParaRPr lang="ru-RU" sz="33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Arial" panose="020B0604020202020204" pitchFamily="34" charset="0"/>
              </a:rPr>
              <a:t>В </a:t>
            </a:r>
            <a:r>
              <a:rPr lang="ru-RU" sz="3300" b="1" i="1" dirty="0">
                <a:latin typeface="Arial" panose="020B0604020202020204" pitchFamily="34" charset="0"/>
              </a:rPr>
              <a:t>источнике информации: </a:t>
            </a:r>
            <a:r>
              <a:rPr lang="ru-RU" sz="3300" b="1" dirty="0">
                <a:latin typeface="Arial" panose="020B0604020202020204" pitchFamily="34" charset="0"/>
              </a:rPr>
              <a:t>	</a:t>
            </a:r>
            <a:r>
              <a:rPr lang="ru-RU" sz="3300" b="1" dirty="0" smtClean="0">
                <a:latin typeface="Arial" panose="020B0604020202020204" pitchFamily="34" charset="0"/>
              </a:rPr>
              <a:t>                           </a:t>
            </a:r>
            <a:r>
              <a:rPr lang="ru-RU" sz="3300" b="1" i="1" dirty="0" smtClean="0">
                <a:latin typeface="Arial" panose="020B0604020202020204" pitchFamily="34" charset="0"/>
              </a:rPr>
              <a:t>В </a:t>
            </a:r>
            <a:r>
              <a:rPr lang="ru-RU" sz="3300" b="1" i="1" dirty="0">
                <a:latin typeface="Arial" panose="020B0604020202020204" pitchFamily="34" charset="0"/>
              </a:rPr>
              <a:t>описании: </a:t>
            </a:r>
            <a:r>
              <a:rPr lang="ru-RU" sz="33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2"/>
                </a:solidFill>
                <a:latin typeface="Arial" panose="020B0604020202020204" pitchFamily="34" charset="0"/>
              </a:rPr>
              <a:t>Издательство «Экономика» </a:t>
            </a:r>
            <a:r>
              <a:rPr lang="ru-RU" sz="33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ru-RU" sz="3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</a:t>
            </a:r>
            <a:r>
              <a:rPr lang="ru-RU" sz="33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: </a:t>
            </a:r>
            <a:r>
              <a:rPr lang="ru-RU" sz="3300" b="1" dirty="0">
                <a:solidFill>
                  <a:schemeClr val="accent2"/>
                </a:solidFill>
                <a:latin typeface="Arial" panose="020B0604020202020204" pitchFamily="34" charset="0"/>
              </a:rPr>
              <a:t>Экономика </a:t>
            </a:r>
            <a:r>
              <a:rPr lang="ru-RU" sz="33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2"/>
                </a:solidFill>
                <a:latin typeface="Arial" panose="020B0604020202020204" pitchFamily="34" charset="0"/>
              </a:rPr>
              <a:t>Издательский дом «Алиса» </a:t>
            </a:r>
            <a:r>
              <a:rPr lang="ru-RU" sz="33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r>
              <a:rPr lang="ru-RU" sz="3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                         </a:t>
            </a:r>
            <a:r>
              <a:rPr lang="ru-RU" sz="33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: </a:t>
            </a:r>
            <a:r>
              <a:rPr lang="ru-RU" sz="3300" b="1" dirty="0">
                <a:solidFill>
                  <a:schemeClr val="accent2"/>
                </a:solidFill>
                <a:latin typeface="Arial" panose="020B0604020202020204" pitchFamily="34" charset="0"/>
              </a:rPr>
              <a:t>Алиса </a:t>
            </a:r>
            <a:r>
              <a:rPr lang="ru-RU" sz="3300" dirty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Издательство Уральского университета </a:t>
            </a:r>
            <a:r>
              <a:rPr lang="ru-RU" sz="3300" dirty="0" smtClean="0">
                <a:solidFill>
                  <a:schemeClr val="accent2"/>
                </a:solidFill>
                <a:latin typeface="Arial" panose="020B0604020202020204" pitchFamily="34" charset="0"/>
              </a:rPr>
              <a:t>               </a:t>
            </a:r>
            <a:r>
              <a:rPr lang="ru-RU" sz="33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: Изд-во Урал. ун-та </a:t>
            </a:r>
          </a:p>
          <a:p>
            <a:pPr marL="0" indent="0" algn="just">
              <a:buNone/>
            </a:pPr>
            <a:r>
              <a:rPr lang="ru-RU" sz="33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	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5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Общие сведения</a:t>
            </a:r>
            <a:endParaRPr lang="ru-RU" b="1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Библиографическое описание (БО) – основная часть библиографической записи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Библиографическая запись включает: БО, </a:t>
            </a:r>
            <a:r>
              <a:rPr lang="ru-RU" sz="2800" b="1" dirty="0" smtClean="0">
                <a:solidFill>
                  <a:srgbClr val="002060"/>
                </a:solidFill>
              </a:rPr>
              <a:t>классификационные </a:t>
            </a:r>
            <a:r>
              <a:rPr lang="ru-RU" sz="2800" b="1" dirty="0">
                <a:solidFill>
                  <a:srgbClr val="002060"/>
                </a:solidFill>
              </a:rPr>
              <a:t>индексы, предметные рубрики и др. элементы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296214"/>
            <a:ext cx="11616744" cy="638167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Если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издателем является физическое лицо, то в описании приводят его имя в форме и падеже, указанных в предписанном источнике информации.</a:t>
            </a:r>
          </a:p>
          <a:p>
            <a:pPr marL="0" indent="457200" algn="just">
              <a:buNone/>
            </a:pP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. – Москва : А. В. </a:t>
            </a: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Зараев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Москва : у И. Д. Сытина 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 наличии нескольких групп сведений, их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указывают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последовательно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и отделяют друг от друга предписанным знаком «точка с запятой».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457200" algn="just">
              <a:buNone/>
            </a:pPr>
            <a:r>
              <a:rPr lang="ru-RU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Москва : </a:t>
            </a: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Воймега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 ; Ростов-на-Дону : </a:t>
            </a:r>
            <a:r>
              <a:rPr lang="en-US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Prosodia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lang="en-US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indent="457200"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Тамбов : БИТ Пресс Сервис ; Москва : </a:t>
            </a: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Роскартография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 [и др.] 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отсутствии в предписанном источнике информации имени (наименования)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издателя приводят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в квадратных скобках сокращение «[б. и.]» (без издателя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indent="182880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Владимир : [б. и.] 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indent="182880">
              <a:buNone/>
            </a:pP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. – [Б. м. : б. и.]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0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8" y="793214"/>
            <a:ext cx="12108872" cy="1222872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ДАТА ПУБЛИКАЦИИ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(ОБЯЗАТЕЛЬНЫЙ ЭЛЕМЕНТ)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641" y="2368627"/>
            <a:ext cx="11347374" cy="3433761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В 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</a:rPr>
              <a:t>качестве даты приводят год 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публикации ресурса. 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</a:rPr>
              <a:t>Дату </a:t>
            </a:r>
            <a:r>
              <a:rPr lang="ru-RU" sz="3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указывают </a:t>
            </a:r>
            <a:r>
              <a:rPr lang="ru-RU" sz="3500" b="1" dirty="0">
                <a:solidFill>
                  <a:srgbClr val="002060"/>
                </a:solidFill>
                <a:latin typeface="Arial" panose="020B0604020202020204" pitchFamily="34" charset="0"/>
              </a:rPr>
              <a:t>арабскими цифрами, ей предшествует знак «запятая». </a:t>
            </a:r>
            <a:r>
              <a:rPr lang="ru-RU" sz="35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endParaRPr lang="ru-RU" sz="35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3500" b="1" dirty="0">
                <a:solidFill>
                  <a:schemeClr val="accent2"/>
                </a:solidFill>
                <a:latin typeface="Arial" panose="020B0604020202020204" pitchFamily="34" charset="0"/>
              </a:rPr>
              <a:t>, 2018 </a:t>
            </a:r>
            <a:endParaRPr lang="ru-RU" sz="3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7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211" y="635114"/>
            <a:ext cx="10515600" cy="11818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ОБЛАСТЬ ФИЗИЧЕСКОЙ ХАРАКТЕРИСТИКИ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(обязательный элемент)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0" y="2220686"/>
            <a:ext cx="11490593" cy="3956277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Для печатного книжного и журнального издания, состоящего из одной физической единицы, в качестве сведений об объеме приводят данные о пагинации (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порядковая нумерация страниц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).</a:t>
            </a:r>
            <a:r>
              <a:rPr lang="ru-RU" sz="2400" b="1" dirty="0" smtClean="0">
                <a:latin typeface="Arial" panose="020B0604020202020204" pitchFamily="34" charset="0"/>
              </a:rPr>
              <a:t>   . – 2010. – 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460 с.</a:t>
            </a:r>
          </a:p>
          <a:p>
            <a:pPr marL="0" indent="45720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Сведения об объеме приводят теми цифрами (римскими или арабскими) и/или буквами, которые использованы в объекте описания. </a:t>
            </a:r>
          </a:p>
          <a:p>
            <a:pPr marL="0" indent="0" algn="just">
              <a:buNone/>
            </a:pP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73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9657" y="528810"/>
            <a:ext cx="11534815" cy="6078052"/>
          </a:xfrm>
        </p:spPr>
        <p:txBody>
          <a:bodyPr>
            <a:normAutofit fontScale="92500"/>
          </a:bodyPr>
          <a:lstStyle/>
          <a:p>
            <a:pPr marL="0" indent="457200" algn="just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Указывают номер последней нумерованной страницы (листа, столбца, отдельного листа).   </a:t>
            </a:r>
            <a:endParaRPr lang="ru-RU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Ненумерованные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страницы (листы, столбцы и т. д.) просчитывают и записывают арабскими цифрами в квадратных скобках в конце пагинации. </a:t>
            </a:r>
          </a:p>
          <a:p>
            <a:pPr indent="457200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379, [4] с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</a:p>
          <a:p>
            <a:pPr marL="0" indent="457200" algn="just"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других ресурсов, состоящих из одной физической единицы, в качестве сведений об объеме приводят цифру 1 и специфическое обозначение материала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1 DVD-ROM (7 ч 10 мин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</a:rPr>
              <a:t>– 1 CD-R (55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Мбит) 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1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29147"/>
            <a:ext cx="10515600" cy="3966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ОБЛАСТЬ СЕРИИ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(обязательный элемент) 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58" y="1057619"/>
            <a:ext cx="11534660" cy="5600757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– (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Научная серия «Российские космические системы»)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– (Система стандартов по информации, библиотечному и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издательскому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делу)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Если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объект описания входит в серию с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</a:rPr>
              <a:t>подсерией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, то основное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заглавие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состоит из заглавия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серии 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заглавия </a:t>
            </a:r>
            <a:r>
              <a:rPr lang="ru-RU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подсерии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разделяемых знаком «точка».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. – (Автомобильный транспорт. Серия 1, Безопасность движения на автомобильном транспорте) 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30" y="365125"/>
            <a:ext cx="11764488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dirty="0" smtClean="0">
                <a:solidFill>
                  <a:schemeClr val="accent1">
                    <a:lumMod val="75000"/>
                  </a:schemeClr>
                </a:solidFill>
              </a:rPr>
              <a:t>НОМЕР ВЫПУСКА СЕРИИ/ПОДСЕРИИ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(ОБЯЗАТЕЛЬНЫЙ ЭЛЕМЕНТ)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22" y="2192357"/>
            <a:ext cx="11667196" cy="3984606"/>
          </a:xfrm>
        </p:spPr>
        <p:txBody>
          <a:bodyPr>
            <a:normAutofit/>
          </a:bodyPr>
          <a:lstStyle/>
          <a:p>
            <a:pPr marL="0" indent="457200" algn="just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Арабские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цифры используют вместо других цифр или цифр,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приведенных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словесной форме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7200" algn="just">
              <a:buNone/>
            </a:pPr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(Археологические находки ; </a:t>
            </a:r>
            <a:r>
              <a:rPr lang="ru-RU" sz="28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</a:t>
            </a:r>
            <a:r>
              <a:rPr lang="ru-RU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45720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серии приводят в круглых скобках. </a:t>
            </a:r>
          </a:p>
          <a:p>
            <a:pPr marL="45720" indent="0">
              <a:buNone/>
            </a:pP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19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8039"/>
            <a:ext cx="11710060" cy="14120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ОБЛАСТЬ ИДЕНТИФИКАТОРА РЕСУРСА и УСЛОВИЙ ДОСТУПНОСТИ </a:t>
            </a:r>
            <a:b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sz="2800" b="1" u="sng" dirty="0" smtClean="0">
                <a:latin typeface="Arial" panose="020B0604020202020204" pitchFamily="34" charset="0"/>
              </a:rPr>
              <a:t>МЕЖДУНАРОДНЫЙ СТАНДАРТНЫЙ НОМЕР</a:t>
            </a:r>
            <a:r>
              <a:rPr lang="ru-RU" sz="2800" b="1" dirty="0" smtClean="0">
                <a:latin typeface="Arial" panose="020B0604020202020204" pitchFamily="34" charset="0"/>
              </a:rPr>
              <a:t> </a:t>
            </a:r>
            <a:br>
              <a:rPr lang="ru-RU" sz="2800" b="1" dirty="0" smtClean="0">
                <a:latin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</a:rPr>
              <a:t>(обязательный элемент)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472" y="2104223"/>
            <a:ext cx="11572125" cy="4050706"/>
          </a:xfrm>
        </p:spPr>
        <p:txBody>
          <a:bodyPr>
            <a:normAutofit fontScale="92500" lnSpcReduction="10000"/>
          </a:bodyPr>
          <a:lstStyle/>
          <a:p>
            <a:pPr marL="0" indent="457200" algn="just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приводят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с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соответствующей аббревиатурой, например: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ISBN (международный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стандартный книжный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</a:rPr>
              <a:t>номер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). 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– ISBN </a:t>
            </a:r>
            <a:r>
              <a:rPr lang="en-US" sz="28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978-5-84213-011-0</a:t>
            </a:r>
            <a:endParaRPr lang="ru-RU" sz="28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или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ISSN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(</a:t>
            </a:r>
            <a:r>
              <a:rPr lang="ru-RU" sz="2800" b="1" dirty="0" smtClean="0">
                <a:solidFill>
                  <a:srgbClr val="002060"/>
                </a:solidFill>
              </a:rPr>
              <a:t>Международный стандартный номер сериальных изданий)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2"/>
                </a:solidFill>
              </a:rPr>
              <a:t>. 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ISSN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0132-0769 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6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97455"/>
            <a:ext cx="9875520" cy="144320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УСЛОВИЯ ДОСТУПНОСТИ</a:t>
            </a:r>
            <a:br>
              <a:rPr lang="ru-RU" sz="3600" b="1" dirty="0" smtClean="0"/>
            </a:br>
            <a:r>
              <a:rPr lang="ru-RU" sz="3600" b="1" dirty="0" smtClean="0"/>
              <a:t>(условно-обязательный элемент)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90" y="1916935"/>
            <a:ext cx="11489736" cy="4693184"/>
          </a:xfrm>
        </p:spPr>
        <p:txBody>
          <a:bodyPr>
            <a:normAutofit lnSpcReduction="10000"/>
          </a:bodyPr>
          <a:lstStyle/>
          <a:p>
            <a:pPr marL="0" indent="457200"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локальных ресурсов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обязательной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источнике основного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заглавия (диск, микроформа, пластинка и т.д.)</a:t>
            </a:r>
          </a:p>
          <a:p>
            <a:pPr marL="0" indent="457200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ресурсов сетевого распространения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обязательным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 об электронном адресе ресурса в сети Интернет и дате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условно-обязательным – примечание о режиме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доступа (ЭБС, сайт и т.д.).</a:t>
            </a:r>
          </a:p>
          <a:p>
            <a:pPr marL="0" indent="457200" algn="just"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Каждому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элементу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предшествует предписанный знак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и тире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6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766" y="641267"/>
            <a:ext cx="11115303" cy="562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</a:rPr>
              <a:t>  </a:t>
            </a:r>
            <a:r>
              <a:rPr lang="ru-RU" sz="2200" b="1" dirty="0" smtClean="0">
                <a:solidFill>
                  <a:schemeClr val="accent1"/>
                </a:solidFill>
              </a:rPr>
              <a:t>Электронный ресурс (по ГОСТ) </a:t>
            </a:r>
            <a:r>
              <a:rPr lang="ru-RU" sz="2200" b="1" dirty="0" smtClean="0">
                <a:solidFill>
                  <a:srgbClr val="002060"/>
                </a:solidFill>
              </a:rPr>
              <a:t>- ресурс в цифровой форме, для использования которого необходимы средства вычислительной техники, представляет собой электронные данные (информацию в виде чисел, букв, символов или их комбинаций), электронные программы (команды или операции для решения конкретных задач, включая обработку данных) или сочетание этих видов в одном ресурсе.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 </a:t>
            </a:r>
            <a:r>
              <a:rPr lang="ru-RU" sz="2200" b="1" dirty="0" smtClean="0">
                <a:solidFill>
                  <a:schemeClr val="accent1"/>
                </a:solidFill>
              </a:rPr>
              <a:t>Электронные локальные ресурсы </a:t>
            </a:r>
            <a:r>
              <a:rPr lang="ru-RU" sz="2200" b="1" dirty="0" smtClean="0">
                <a:solidFill>
                  <a:srgbClr val="002060"/>
                </a:solidFill>
              </a:rPr>
              <a:t>– документы, представленные на материальном носителе (</a:t>
            </a:r>
            <a:r>
              <a:rPr lang="en-US" sz="2200" b="1" dirty="0" smtClean="0">
                <a:solidFill>
                  <a:srgbClr val="002060"/>
                </a:solidFill>
              </a:rPr>
              <a:t>CD-</a:t>
            </a:r>
            <a:r>
              <a:rPr lang="ru-RU" sz="2200" b="1" dirty="0" smtClean="0">
                <a:solidFill>
                  <a:srgbClr val="002060"/>
                </a:solidFill>
              </a:rPr>
              <a:t>диск, электронная копия ВКР в ЭК СИБИТ, т.к. она находится не в сети Интернет, а на локальном диске)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rgbClr val="002060"/>
                </a:solidFill>
              </a:rPr>
              <a:t>  Несущая информацию энергия распределяется по глобальным информационным сетям, и документы этого рода называют </a:t>
            </a:r>
            <a:r>
              <a:rPr lang="ru-RU" sz="2200" b="1" dirty="0" smtClean="0">
                <a:solidFill>
                  <a:schemeClr val="accent1"/>
                </a:solidFill>
              </a:rPr>
              <a:t>сетевыми, или онлайновыми</a:t>
            </a:r>
            <a:r>
              <a:rPr lang="ru-RU" sz="2200" b="1" i="1" dirty="0" smtClean="0">
                <a:solidFill>
                  <a:schemeClr val="accent1"/>
                </a:solidFill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</a:rPr>
              <a:t>(презентации, сайты, правовые системы – Консультант Плюс , литература из ЭБС и др.)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540" y="403762"/>
            <a:ext cx="11546534" cy="577320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Для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электронных ресурсов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локального и сетевого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распространения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указывают:</a:t>
            </a:r>
          </a:p>
          <a:p>
            <a:pPr marL="0" indent="0" algn="just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</a:rPr>
              <a:t>а) режим доступа для ресурсов из локальных сетей, а также из полнотекстовых баз данных, доступ к которым осуществляется на договорной основе, по подписке и т. п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sz="25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ru-RU" sz="2500" b="1" i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sz="2500" b="1" i="1" dirty="0">
                <a:solidFill>
                  <a:schemeClr val="accent2"/>
                </a:solidFill>
                <a:latin typeface="Arial" panose="020B0604020202020204" pitchFamily="34" charset="0"/>
              </a:rPr>
              <a:t>– </a:t>
            </a:r>
            <a:r>
              <a:rPr lang="ru-RU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Режим доступа: по подписке </a:t>
            </a:r>
          </a:p>
          <a:p>
            <a:pPr>
              <a:buNone/>
            </a:pPr>
            <a:r>
              <a:rPr lang="ru-RU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. – Режим доступа: для </a:t>
            </a:r>
            <a:r>
              <a:rPr lang="ru-RU" sz="2500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авторизир</a:t>
            </a:r>
            <a:r>
              <a:rPr lang="ru-RU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sz="25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пользователей</a:t>
            </a:r>
          </a:p>
          <a:p>
            <a:endParaRPr lang="ru-RU" sz="25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500" b="1" dirty="0">
                <a:solidFill>
                  <a:srgbClr val="002060"/>
                </a:solidFill>
                <a:latin typeface="Arial" panose="020B0604020202020204" pitchFamily="34" charset="0"/>
              </a:rPr>
              <a:t>б) сведения об обновлении ресурса или его 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части </a:t>
            </a:r>
            <a:r>
              <a:rPr lang="ru-RU" sz="2500" b="1" dirty="0" smtClean="0">
                <a:latin typeface="Arial" panose="020B0604020202020204" pitchFamily="34" charset="0"/>
              </a:rPr>
              <a:t>(например, сайта)</a:t>
            </a:r>
            <a:endParaRPr lang="ru-RU" sz="2500" b="1" dirty="0">
              <a:latin typeface="Arial" panose="020B0604020202020204" pitchFamily="34" charset="0"/>
            </a:endParaRPr>
          </a:p>
          <a:p>
            <a:pPr>
              <a:buNone/>
            </a:pPr>
            <a:r>
              <a:rPr lang="ru-RU" sz="25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r>
              <a:rPr lang="ru-RU" sz="25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ru-RU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Обновляется в течение суток </a:t>
            </a:r>
            <a:endParaRPr lang="ru-RU" sz="25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buNone/>
            </a:pPr>
            <a:r>
              <a:rPr lang="ru-RU" sz="2500" b="1" dirty="0">
                <a:solidFill>
                  <a:schemeClr val="accent2"/>
                </a:solidFill>
                <a:latin typeface="Arial" panose="020B0604020202020204" pitchFamily="34" charset="0"/>
              </a:rPr>
              <a:t>. – Дата обновления: 2014 г. к 250-летию музея</a:t>
            </a:r>
            <a:endParaRPr lang="ru-RU" sz="2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резентация &quot;Библиографическое описание документа&quot; – скачать проек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1825" y="0"/>
            <a:ext cx="9129656" cy="6847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4" y="380010"/>
            <a:ext cx="11589745" cy="57969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в) электронный адрес ресурса в сети Интернет приводят после аббревиатуры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URL.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После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электронного адреса в круглых  скобках указывают сведения о дате обращения к ресурсу: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фразу «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дата обращения», число, месяц и год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(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пп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 7.3, 5.8 </a:t>
            </a:r>
            <a:r>
              <a:rPr lang="ru-RU" sz="24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ГОСТа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– URL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:  http://www.rba.ru (дата обращения: 14.04.2018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г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) дату публикации в электронных журналах (вместо даты обращения). 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– URL: http://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www.nilc.ru/journal/. – Дата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публикации: 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21.04.2017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0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35" y="429658"/>
            <a:ext cx="11942284" cy="991518"/>
          </a:xfrm>
        </p:spPr>
        <p:txBody>
          <a:bodyPr>
            <a:noAutofit/>
          </a:bodyPr>
          <a:lstStyle/>
          <a:p>
            <a:pPr algn="ctr"/>
            <a:r>
              <a:rPr lang="ru-RU" sz="3000" b="1" u="sng" dirty="0" smtClean="0">
                <a:solidFill>
                  <a:srgbClr val="FF0000"/>
                </a:solidFill>
              </a:rPr>
              <a:t>ОБЛАСТЬ ВИДА СОДЕРЖАНИЯ и СРЕДСТВА ДОСТУПА</a:t>
            </a:r>
            <a:r>
              <a:rPr lang="ru-RU" sz="3000" b="1" dirty="0" smtClean="0">
                <a:solidFill>
                  <a:srgbClr val="FF0000"/>
                </a:solidFill>
              </a:rPr>
              <a:t>   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rgbClr val="FF0000"/>
                </a:solidFill>
              </a:rPr>
              <a:t>(условно-обязательный элемент)</a:t>
            </a:r>
            <a:br>
              <a:rPr lang="ru-RU" sz="3000" b="1" dirty="0" smtClean="0">
                <a:solidFill>
                  <a:srgbClr val="FF0000"/>
                </a:solidFill>
              </a:rPr>
            </a:br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7099" y="1175657"/>
            <a:ext cx="11784901" cy="5118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Вид содержания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отражает основной вид информации, имеющейся в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ресурсе: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движение;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звуки;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изображение;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музыка;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предмет;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текст</a:t>
            </a: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электронная программа;</a:t>
            </a:r>
          </a:p>
          <a:p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электронные данные.</a:t>
            </a:r>
          </a:p>
        </p:txBody>
      </p:sp>
    </p:spTree>
    <p:extLst>
      <p:ext uri="{BB962C8B-B14F-4D97-AF65-F5344CB8AC3E}">
        <p14:creationId xmlns:p14="http://schemas.microsoft.com/office/powerpoint/2010/main" xmlns="" val="175167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776" y="374574"/>
            <a:ext cx="11105002" cy="10135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u="sng" dirty="0" smtClean="0"/>
              <a:t>СРЕДСТВО ДОСТУПА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400" b="1" dirty="0" smtClean="0"/>
              <a:t>(УСЛОВНО-ОБЯЗАТЕЛЬНЫЙ ЭЛЕМЕНТ)</a:t>
            </a:r>
            <a:endParaRPr lang="ru-RU" sz="2400" b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20510" y="1582331"/>
            <a:ext cx="11490593" cy="4943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обозначения средства доступа используют следующие термины: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аудио; - видео; - микроскопическое; - микроформа; </a:t>
            </a:r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непосредственное; - проекционное; - стереографическое; - электронное.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Соответствующий термин приводят после вида содержания со строчной буквы, ему предшествует предписанный знак «двоеточие».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Термин «непосредственное» используют для ресурсов, содержание которых доступно для использования или восприятия без специализированного устройства непосредственно органами чувств человека.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Текст : непосредственный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5646" y="1122931"/>
            <a:ext cx="1058091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Матузов</a:t>
            </a:r>
            <a:r>
              <a:rPr lang="ru-RU" sz="3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Н.И. Теория государства и права : учебник : [16+]</a:t>
            </a:r>
            <a:r>
              <a:rPr lang="ru-RU" sz="3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/ 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Н.И. </a:t>
            </a:r>
            <a:r>
              <a:rPr lang="ru-RU" sz="3000" b="1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Матузов</a:t>
            </a:r>
            <a:r>
              <a:rPr lang="ru-RU" sz="3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А.В. Малько ; Российская академия народного хозяйства и государственной службы при Президенте Российской Федерации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– </a:t>
            </a:r>
            <a:r>
              <a:rPr lang="ru-RU" sz="3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5-е изд. – Москва : Дело, 2020.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3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529 с. : схем.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Режим доступа: по подписке. – URL: </a:t>
            </a:r>
            <a:r>
              <a:rPr lang="ru-RU" sz="3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  <a:hlinkClick r:id="rId2"/>
              </a:rPr>
              <a:t>https://biblioclub.ru/index.php?page=book&amp;id=577776</a:t>
            </a:r>
            <a:r>
              <a:rPr lang="ru-RU" sz="30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 (дата обращения: 09.04.2021).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ISBN 978-5-85006-165-4.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3000" b="1" dirty="0" smtClean="0">
                <a:solidFill>
                  <a:srgbClr val="250858"/>
                </a:solidFill>
                <a:latin typeface="Arial" pitchFamily="34" charset="0"/>
                <a:cs typeface="Arial" pitchFamily="34" charset="0"/>
              </a:rPr>
              <a:t>Текст : электронный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80055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</a:rPr>
              <a:t>БО МНОГОУРОВНЕВОЕ (состоящее из частей)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5" y="1410160"/>
            <a:ext cx="11506617" cy="4766804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К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составным частям относятся: самостоятельное произведение, самостоятельный раздел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ресурса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; часть ресурса, имеющая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заглавие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; часть ресурса, не имеющая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самостоятельного заглавия.</a:t>
            </a:r>
          </a:p>
          <a:p>
            <a:pPr marL="0" indent="0" algn="ctr">
              <a:buNone/>
            </a:pPr>
            <a:r>
              <a:rPr lang="ru-RU" sz="2600" b="1" dirty="0" smtClean="0">
                <a:latin typeface="Arial" panose="020B0604020202020204" pitchFamily="34" charset="0"/>
              </a:rPr>
              <a:t>Многоуровневое БО </a:t>
            </a:r>
            <a:r>
              <a:rPr lang="ru-RU" sz="2600" b="1" dirty="0">
                <a:latin typeface="Arial" panose="020B0604020202020204" pitchFamily="34" charset="0"/>
              </a:rPr>
              <a:t>ресурса содержит: 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-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сведения об идентифицирующем ресурсе; </a:t>
            </a:r>
            <a:endParaRPr lang="ru-RU" sz="2600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сведения о составной части;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</a:rPr>
              <a:t>- сведения о местоположении составной части в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ресурсе (глава, том); </a:t>
            </a: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примечания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2529" y="617517"/>
            <a:ext cx="947650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</a:rPr>
              <a:t>Всеобщая история государства и права : учебник : в 2 томах : [16+] / Н.П. </a:t>
            </a:r>
            <a:r>
              <a:rPr lang="ru-RU" sz="3000" b="1" dirty="0" err="1" smtClean="0">
                <a:solidFill>
                  <a:srgbClr val="0070C0"/>
                </a:solidFill>
              </a:rPr>
              <a:t>Дмитревский</a:t>
            </a:r>
            <a:r>
              <a:rPr lang="ru-RU" sz="3000" b="1" dirty="0" smtClean="0">
                <a:solidFill>
                  <a:srgbClr val="0070C0"/>
                </a:solidFill>
              </a:rPr>
              <a:t>, М.В. </a:t>
            </a:r>
            <a:r>
              <a:rPr lang="ru-RU" sz="3000" b="1" dirty="0" err="1" smtClean="0">
                <a:solidFill>
                  <a:srgbClr val="0070C0"/>
                </a:solidFill>
              </a:rPr>
              <a:t>Зимелева</a:t>
            </a:r>
            <a:r>
              <a:rPr lang="ru-RU" sz="3000" b="1" dirty="0" smtClean="0">
                <a:solidFill>
                  <a:srgbClr val="0070C0"/>
                </a:solidFill>
              </a:rPr>
              <a:t>, С.Ф. </a:t>
            </a:r>
            <a:r>
              <a:rPr lang="ru-RU" sz="3000" b="1" dirty="0" err="1" smtClean="0">
                <a:solidFill>
                  <a:srgbClr val="0070C0"/>
                </a:solidFill>
              </a:rPr>
              <a:t>Кечекьян</a:t>
            </a:r>
            <a:r>
              <a:rPr lang="ru-RU" sz="3000" b="1" dirty="0" smtClean="0">
                <a:solidFill>
                  <a:srgbClr val="0070C0"/>
                </a:solidFill>
              </a:rPr>
              <a:t> и др. ; под ред. В.А. </a:t>
            </a:r>
            <a:r>
              <a:rPr lang="ru-RU" sz="3000" b="1" dirty="0" err="1" smtClean="0">
                <a:solidFill>
                  <a:srgbClr val="0070C0"/>
                </a:solidFill>
              </a:rPr>
              <a:t>Томсинова</a:t>
            </a:r>
            <a:r>
              <a:rPr lang="ru-RU" sz="3000" b="1" dirty="0" smtClean="0">
                <a:solidFill>
                  <a:srgbClr val="0070C0"/>
                </a:solidFill>
              </a:rPr>
              <a:t> ; Московский государственный университет им. М. В. Ломоносова, Юридический факультет. – Москва : </a:t>
            </a:r>
            <a:r>
              <a:rPr lang="ru-RU" sz="3000" b="1" dirty="0" err="1" smtClean="0">
                <a:solidFill>
                  <a:srgbClr val="0070C0"/>
                </a:solidFill>
              </a:rPr>
              <a:t>Зерцало-М</a:t>
            </a:r>
            <a:r>
              <a:rPr lang="ru-RU" sz="3000" b="1" dirty="0" smtClean="0">
                <a:solidFill>
                  <a:srgbClr val="0070C0"/>
                </a:solidFill>
              </a:rPr>
              <a:t>, 2019. </a:t>
            </a:r>
            <a:r>
              <a:rPr lang="ru-RU" sz="3000" b="1" dirty="0" smtClean="0">
                <a:solidFill>
                  <a:srgbClr val="002060"/>
                </a:solidFill>
              </a:rPr>
              <a:t>– </a:t>
            </a:r>
            <a:r>
              <a:rPr lang="ru-RU" sz="3000" b="1" dirty="0" smtClean="0">
                <a:solidFill>
                  <a:srgbClr val="C00000"/>
                </a:solidFill>
              </a:rPr>
              <a:t>Том 1. Древний мир. Средние века. – 640 с. – Режим доступа: по подписке. – </a:t>
            </a:r>
            <a:r>
              <a:rPr lang="ru-RU" sz="3000" b="1" dirty="0" smtClean="0">
                <a:solidFill>
                  <a:schemeClr val="accent3"/>
                </a:solidFill>
              </a:rPr>
              <a:t>URL: </a:t>
            </a:r>
            <a:r>
              <a:rPr lang="ru-RU" sz="3000" b="1" dirty="0" smtClean="0">
                <a:solidFill>
                  <a:schemeClr val="accent3"/>
                </a:solidFill>
                <a:hlinkClick r:id="rId2"/>
              </a:rPr>
              <a:t>https://biblioclub.ru/index.php?page=book&amp;id=135106</a:t>
            </a:r>
            <a:r>
              <a:rPr lang="ru-RU" sz="3000" b="1" dirty="0" smtClean="0">
                <a:solidFill>
                  <a:schemeClr val="accent3"/>
                </a:solidFill>
              </a:rPr>
              <a:t> (дата обращения: 09.04.2021). – ISBN 978-5-94373-439-7. – Текст : электронный.</a:t>
            </a:r>
            <a:endParaRPr lang="ru-RU" sz="30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611" y="609600"/>
            <a:ext cx="10547797" cy="102601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СХЕМА  АНАЛИТИЧЕСКОГО БО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517" y="1828800"/>
            <a:ext cx="11020301" cy="450254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Сведения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</a:rPr>
              <a:t>о составной части ресурса // Сведения об идентифицирующем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ресурсе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</a:rPr>
              <a:t>. – Сведения о местоположении 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составной </a:t>
            </a:r>
            <a:r>
              <a:rPr lang="ru-RU" sz="3000" b="1" dirty="0">
                <a:solidFill>
                  <a:srgbClr val="002060"/>
                </a:solidFill>
                <a:latin typeface="Arial" panose="020B0604020202020204" pitchFamily="34" charset="0"/>
              </a:rPr>
              <a:t>части в ресурсе. – Примечания</a:t>
            </a: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Малиновский</a:t>
            </a:r>
            <a:r>
              <a:rPr lang="ru-RU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Е.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Ресурсное </a:t>
            </a:r>
            <a:r>
              <a:rPr lang="ru-RU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инновационной деятельности педагогического коллектива профессиональной образовательной организации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ru-RU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Е. С.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Малиновский.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–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chemeClr val="accent2"/>
                </a:solidFill>
                <a:latin typeface="Arial" panose="020B0604020202020204" pitchFamily="34" charset="0"/>
              </a:rPr>
              <a:t>Текст :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непосредственный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 </a:t>
            </a:r>
            <a:r>
              <a:rPr lang="ru-RU" sz="3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Инновационное развитие ПО. 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–</a:t>
            </a:r>
            <a:r>
              <a:rPr lang="ru-RU" sz="3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2018. 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</a:rPr>
              <a:t>–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</a:t>
            </a:r>
            <a:r>
              <a:rPr lang="ru-RU" sz="3000" b="1" dirty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</a:rPr>
              <a:t>–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</a:rPr>
              <a:t>–</a:t>
            </a:r>
            <a:r>
              <a:rPr lang="ru-RU" sz="3000" b="1" dirty="0" smtClean="0">
                <a:solidFill>
                  <a:srgbClr val="D22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63.</a:t>
            </a:r>
          </a:p>
        </p:txBody>
      </p:sp>
    </p:spTree>
    <p:extLst>
      <p:ext uri="{BB962C8B-B14F-4D97-AF65-F5344CB8AC3E}">
        <p14:creationId xmlns:p14="http://schemas.microsoft.com/office/powerpoint/2010/main" xmlns="" val="167942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506" y="476518"/>
            <a:ext cx="11639820" cy="5700445"/>
          </a:xfrm>
        </p:spPr>
        <p:txBody>
          <a:bodyPr>
            <a:normAutofit/>
          </a:bodyPr>
          <a:lstStyle/>
          <a:p>
            <a:pPr marL="45720" indent="457200"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БО СЕТЕВОГО РЕСУРСА</a:t>
            </a:r>
          </a:p>
          <a:p>
            <a:pPr marL="45720" indent="457200" algn="ctr">
              <a:buNone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(одноуровневое)</a:t>
            </a:r>
          </a:p>
          <a:p>
            <a:pPr marL="45720" indent="457200"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отсутствии информации о месте и дате создания составной части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ресурса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</a:rPr>
              <a:t>сетевого распространения их, по возможности, устанавливают и приводят в квадратных скобках. </a:t>
            </a:r>
          </a:p>
          <a:p>
            <a:pPr marL="0" indent="457200"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Отдел </a:t>
            </a:r>
            <a:r>
              <a:rPr lang="ru-RU"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рукописей. – [Санкт-Петербург, 2014]. – Текст : электронный // Российская национальная библиотека : [официальный сайт]. –– URL: http://nlr.ru/manuscripts (дата обращения: 04.04.2018). 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88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2212" t="19844" r="34547" b="30620"/>
          <a:stretch>
            <a:fillRect/>
          </a:stretch>
        </p:blipFill>
        <p:spPr bwMode="auto">
          <a:xfrm>
            <a:off x="1104406" y="481021"/>
            <a:ext cx="10212778" cy="575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455" y="356260"/>
            <a:ext cx="11600762" cy="6129175"/>
          </a:xfrm>
        </p:spPr>
        <p:txBody>
          <a:bodyPr>
            <a:normAutofit/>
          </a:bodyPr>
          <a:lstStyle/>
          <a:p>
            <a:pPr marL="0" indent="457200" algn="ctr">
              <a:buNone/>
            </a:pPr>
            <a:r>
              <a:rPr lang="ru-RU" b="1" dirty="0" smtClean="0">
                <a:latin typeface="Arial" panose="020B0604020202020204" pitchFamily="34" charset="0"/>
              </a:rPr>
              <a:t>БО СЕТЕВОГО РЕСУРСА (составной части)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Обязательным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является указание электронного адреса составной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части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ресурса в сети Интернет и даты обращения к ресурсу. </a:t>
            </a: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457200" algn="just">
              <a:buNone/>
            </a:pP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Грязев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, А. «Пустое занятие»: кто лишает Россию права вето в СБ ООН : в ГА ООН возобновлены переговоры по реформе Совета Безопасности / А. </a:t>
            </a: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Грязев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. – Текст :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электронный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// Газета.ru : [сайт]. – 2018. – 2 февр. – URL: https://www.gazeta.ru/politics/2018/02/02_a_11634385.shtml (дата обращения: 09.02.2018).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Режим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доступа «свободный», как правило, в описании не приводят. Если режим доступа иной: «платный», «по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подписке» 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</a:rPr>
              <a:t>т. п., то указание на него приводят после даты обращения. </a:t>
            </a:r>
          </a:p>
          <a:p>
            <a:pPr marL="0" indent="457200" algn="just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Ценностная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детерминация инновационного поведения молодежи в контексте культурно-средовых различий / М. С. </a:t>
            </a:r>
            <a:r>
              <a:rPr lang="ru-RU" b="1" dirty="0" err="1">
                <a:solidFill>
                  <a:schemeClr val="accent2"/>
                </a:solidFill>
                <a:latin typeface="Arial" panose="020B0604020202020204" pitchFamily="34" charset="0"/>
              </a:rPr>
              <a:t>Яницкий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. – Текст : электронный // Сибирский психологический журнал. – 2009. – № 34. – С. 26–37. – URL: https://elibrary.ru/item.asp?id=13024552 (дата обращения: 29.05.2018). – Режим доступа: Научная электронная библиотека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eLIBRARY.RU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endParaRPr lang="ru-R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0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636" y="-220337"/>
            <a:ext cx="10895681" cy="67974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u="sng" dirty="0" smtClean="0"/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ВИДЫ БИБЛИОГРАФИЧЕСКОГО ОПИСАНИЯ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74575" y="1007915"/>
            <a:ext cx="2798282" cy="749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КРАТКОЕ БО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42334" y="1068506"/>
            <a:ext cx="3106755" cy="685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обязательные элементы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589" y="2809772"/>
            <a:ext cx="2798283" cy="74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РАСШИРЕННОЕ БО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42334" y="2324312"/>
            <a:ext cx="3095736" cy="635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обязательные </a:t>
            </a:r>
            <a:r>
              <a:rPr lang="ru-RU" sz="2200" dirty="0" smtClean="0"/>
              <a:t>элементы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42332" y="3281485"/>
            <a:ext cx="3095738" cy="65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/>
              <a:t>условно-обязательные </a:t>
            </a:r>
            <a:r>
              <a:rPr lang="ru-RU" sz="2200" dirty="0"/>
              <a:t>элементы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74574" y="4991688"/>
            <a:ext cx="2798283" cy="749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ПОЛНОЕ БО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42332" y="4232618"/>
            <a:ext cx="3095738" cy="598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обязательные </a:t>
            </a:r>
            <a:r>
              <a:rPr lang="ru-RU" sz="2200" dirty="0" smtClean="0"/>
              <a:t>элементы</a:t>
            </a:r>
            <a:endParaRPr lang="ru-RU" sz="2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3349" y="5842671"/>
            <a:ext cx="3095740" cy="5629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факультативные элементы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64364" y="5002096"/>
            <a:ext cx="3084725" cy="644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условно-обязательные элементы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172857" y="1382488"/>
            <a:ext cx="22694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194887" y="2777147"/>
            <a:ext cx="2269477" cy="3434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7" idx="3"/>
          </p:cNvCxnSpPr>
          <p:nvPr/>
        </p:nvCxnSpPr>
        <p:spPr>
          <a:xfrm>
            <a:off x="3183872" y="3184345"/>
            <a:ext cx="2280492" cy="4765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2" idx="1"/>
          </p:cNvCxnSpPr>
          <p:nvPr/>
        </p:nvCxnSpPr>
        <p:spPr>
          <a:xfrm>
            <a:off x="3007604" y="5397796"/>
            <a:ext cx="2445745" cy="7263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183872" y="5464107"/>
            <a:ext cx="226947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194887" y="4559121"/>
            <a:ext cx="2280494" cy="8251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022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9393" y="890649"/>
            <a:ext cx="111034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/>
                </a:solidFill>
              </a:rPr>
              <a:t>  Обязательными элементами </a:t>
            </a:r>
            <a:r>
              <a:rPr lang="ru-RU" sz="3000" b="1" dirty="0" smtClean="0">
                <a:solidFill>
                  <a:srgbClr val="002060"/>
                </a:solidFill>
              </a:rPr>
              <a:t>являются библиографические сведения, обеспечивающие идентификацию ресурса и приводимые в любом описании.</a:t>
            </a:r>
          </a:p>
          <a:p>
            <a:r>
              <a:rPr lang="ru-RU" sz="3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/>
                </a:solidFill>
              </a:rPr>
              <a:t>  Условно-обязательными элементами</a:t>
            </a:r>
            <a:r>
              <a:rPr lang="ru-RU" sz="3000" b="1" dirty="0" smtClean="0">
                <a:solidFill>
                  <a:srgbClr val="002060"/>
                </a:solidFill>
              </a:rPr>
              <a:t> являются библиографические сведения, необходимые для идентификации ресурса в отдельных случаях: если для этой цели недостаточно обязательных элементов, а также если приведение условно-обязательных элементов диктуется задачами конкретного информационного массива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9868" y="565680"/>
            <a:ext cx="1057103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chemeClr val="accent1"/>
                </a:solidFill>
              </a:rPr>
              <a:t>Виды библиографических описаний</a:t>
            </a:r>
            <a:endParaRPr lang="ru-RU" sz="5000" b="1" dirty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3342" y="1494627"/>
            <a:ext cx="804672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500" b="1" i="1" dirty="0" smtClean="0">
                <a:solidFill>
                  <a:srgbClr val="002060"/>
                </a:solidFill>
              </a:rPr>
              <a:t>одноуровневое</a:t>
            </a:r>
            <a:r>
              <a:rPr lang="ru-RU" sz="3500" b="1" dirty="0" smtClean="0">
                <a:solidFill>
                  <a:srgbClr val="002060"/>
                </a:solidFill>
              </a:rPr>
              <a:t> описание (</a:t>
            </a:r>
            <a:r>
              <a:rPr lang="ru-RU" sz="3500" dirty="0" smtClean="0">
                <a:solidFill>
                  <a:srgbClr val="002060"/>
                </a:solidFill>
              </a:rPr>
              <a:t>составляется на однотомный документ, имеет один уровень)</a:t>
            </a:r>
            <a:endParaRPr lang="ru-RU" sz="3500" b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500" b="1" i="1" dirty="0" smtClean="0">
                <a:solidFill>
                  <a:srgbClr val="002060"/>
                </a:solidFill>
              </a:rPr>
              <a:t>многоуровневое</a:t>
            </a:r>
            <a:r>
              <a:rPr lang="ru-RU" sz="3500" b="1" dirty="0" smtClean="0">
                <a:solidFill>
                  <a:srgbClr val="002060"/>
                </a:solidFill>
              </a:rPr>
              <a:t> описание </a:t>
            </a:r>
            <a:r>
              <a:rPr lang="ru-RU" sz="3500" dirty="0" smtClean="0">
                <a:solidFill>
                  <a:srgbClr val="002060"/>
                </a:solidFill>
              </a:rPr>
              <a:t>(составляется на многотомный документ, имеет несколько уровней)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3500" b="1" i="1" dirty="0" smtClean="0">
                <a:solidFill>
                  <a:srgbClr val="002060"/>
                </a:solidFill>
              </a:rPr>
              <a:t>аналитическое </a:t>
            </a:r>
            <a:r>
              <a:rPr lang="ru-RU" sz="3500" b="1" dirty="0" smtClean="0">
                <a:solidFill>
                  <a:srgbClr val="002060"/>
                </a:solidFill>
              </a:rPr>
              <a:t>описание</a:t>
            </a:r>
            <a:r>
              <a:rPr lang="ru-RU" sz="3500" dirty="0" smtClean="0">
                <a:solidFill>
                  <a:srgbClr val="002060"/>
                </a:solidFill>
              </a:rPr>
              <a:t> (составляется при описании статьи, главы, имеющих самостоятельное заглавие)</a:t>
            </a:r>
            <a:endParaRPr lang="ru-RU" sz="3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9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74574"/>
            <a:ext cx="9875520" cy="1090670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</a:rPr>
              <a:t>СОСТАВ </a:t>
            </a:r>
            <a:r>
              <a:rPr lang="ru-RU" sz="4800" b="1" u="sng" dirty="0" smtClean="0">
                <a:solidFill>
                  <a:schemeClr val="accent1">
                    <a:lumMod val="75000"/>
                  </a:schemeClr>
                </a:solidFill>
              </a:rPr>
              <a:t>БО</a:t>
            </a:r>
            <a:endParaRPr lang="ru-RU" sz="4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692" y="1465243"/>
            <a:ext cx="11347373" cy="50016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- область заглавия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область сведений об ответственности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область издания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область публикации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область физической характеристики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область серии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область идентификатора ресурса и условий доступности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- область вида содержания и средства доступа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67" y="297628"/>
            <a:ext cx="9875520" cy="1356360"/>
          </a:xfrm>
        </p:spPr>
        <p:txBody>
          <a:bodyPr>
            <a:normAutofit/>
          </a:bodyPr>
          <a:lstStyle/>
          <a:p>
            <a:r>
              <a:rPr lang="ru-RU" sz="3500" b="1" dirty="0" smtClean="0"/>
              <a:t>Схема БО одноуровневое</a:t>
            </a:r>
            <a:br>
              <a:rPr lang="ru-RU" sz="3500" b="1" dirty="0" smtClean="0"/>
            </a:br>
            <a:r>
              <a:rPr lang="ru-RU" sz="3500" b="1" dirty="0" smtClean="0"/>
              <a:t>(обязательные элементы)</a:t>
            </a:r>
            <a:endParaRPr lang="ru-RU" sz="35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44705" y="2345167"/>
            <a:ext cx="917627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B050"/>
                </a:solidFill>
              </a:rPr>
              <a:t>Касаткин, А.С. Электротехника : учебник для вузов </a:t>
            </a:r>
            <a:r>
              <a:rPr lang="ru-RU" sz="3500" b="1" dirty="0" smtClean="0">
                <a:solidFill>
                  <a:srgbClr val="002060"/>
                </a:solidFill>
              </a:rPr>
              <a:t>/ </a:t>
            </a:r>
            <a:r>
              <a:rPr lang="ru-RU" sz="3500" b="1" dirty="0" smtClean="0">
                <a:solidFill>
                  <a:schemeClr val="accent2"/>
                </a:solidFill>
              </a:rPr>
              <a:t>А.С. Касаткин, М.В. Немцов</a:t>
            </a:r>
            <a:r>
              <a:rPr lang="ru-RU" sz="3500" b="1" dirty="0" smtClean="0">
                <a:solidFill>
                  <a:srgbClr val="002060"/>
                </a:solidFill>
              </a:rPr>
              <a:t>. – </a:t>
            </a:r>
            <a:r>
              <a:rPr lang="ru-RU" sz="3500" b="1" dirty="0" smtClean="0">
                <a:solidFill>
                  <a:srgbClr val="7030A0"/>
                </a:solidFill>
              </a:rPr>
              <a:t>6-е изд., </a:t>
            </a:r>
            <a:r>
              <a:rPr lang="ru-RU" sz="3500" b="1" dirty="0" err="1" smtClean="0">
                <a:solidFill>
                  <a:srgbClr val="7030A0"/>
                </a:solidFill>
              </a:rPr>
              <a:t>перераб</a:t>
            </a:r>
            <a:r>
              <a:rPr lang="ru-RU" sz="3500" b="1" dirty="0" smtClean="0">
                <a:solidFill>
                  <a:srgbClr val="002060"/>
                </a:solidFill>
              </a:rPr>
              <a:t>. – Москва : Высшая школа, 2010. – </a:t>
            </a:r>
            <a:r>
              <a:rPr lang="ru-RU" sz="3500" b="1" dirty="0" smtClean="0">
                <a:solidFill>
                  <a:schemeClr val="accent3"/>
                </a:solidFill>
              </a:rPr>
              <a:t>542 с.</a:t>
            </a:r>
            <a:r>
              <a:rPr lang="ru-RU" sz="3500" b="1" dirty="0" smtClean="0">
                <a:solidFill>
                  <a:srgbClr val="002060"/>
                </a:solidFill>
              </a:rPr>
              <a:t> – </a:t>
            </a:r>
            <a:r>
              <a:rPr lang="ru-RU" sz="3500" b="1" dirty="0" smtClean="0">
                <a:solidFill>
                  <a:srgbClr val="D22C97"/>
                </a:solidFill>
              </a:rPr>
              <a:t>(Вузовские учебники</a:t>
            </a:r>
            <a:r>
              <a:rPr lang="ru-RU" sz="3500" b="1" dirty="0" smtClean="0">
                <a:solidFill>
                  <a:srgbClr val="D22C97"/>
                </a:solidFill>
              </a:rPr>
              <a:t>)</a:t>
            </a:r>
            <a:r>
              <a:rPr lang="ru-RU" sz="3500" b="1" dirty="0" smtClean="0">
                <a:solidFill>
                  <a:srgbClr val="002060"/>
                </a:solidFill>
              </a:rPr>
              <a:t>. -</a:t>
            </a:r>
            <a:r>
              <a:rPr lang="ru-RU" sz="3500" b="1" dirty="0" smtClean="0">
                <a:solidFill>
                  <a:srgbClr val="D22C97"/>
                </a:solidFill>
              </a:rPr>
              <a:t>  </a:t>
            </a:r>
            <a:r>
              <a:rPr lang="en-US" sz="3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ISBN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785-4-96423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4028739" y="1866452"/>
            <a:ext cx="666974" cy="61318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54880" y="1506071"/>
            <a:ext cx="27034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B050"/>
                </a:solidFill>
              </a:rPr>
              <a:t>Область заглавия</a:t>
            </a:r>
            <a:endParaRPr lang="ru-RU" sz="2500" b="1" dirty="0">
              <a:solidFill>
                <a:srgbClr val="00B05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7551869" y="2173043"/>
            <a:ext cx="871370" cy="785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85181" y="1335741"/>
            <a:ext cx="29773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accent2"/>
                </a:solidFill>
              </a:rPr>
              <a:t>Область сведений </a:t>
            </a:r>
          </a:p>
          <a:p>
            <a:r>
              <a:rPr lang="ru-RU" sz="2500" b="1" dirty="0" smtClean="0">
                <a:solidFill>
                  <a:schemeClr val="accent2"/>
                </a:solidFill>
              </a:rPr>
              <a:t>об ответственности</a:t>
            </a:r>
            <a:endParaRPr lang="ru-RU" sz="2500" b="1" dirty="0">
              <a:solidFill>
                <a:schemeClr val="accent2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1495314" y="4066391"/>
            <a:ext cx="1516828" cy="106500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7985" y="5457714"/>
            <a:ext cx="262789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</a:rPr>
              <a:t>Область издания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H="1">
            <a:off x="6529892" y="4195484"/>
            <a:ext cx="903643" cy="43030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4352" y="4824806"/>
            <a:ext cx="315701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002060"/>
                </a:solidFill>
              </a:rPr>
              <a:t>Область публикации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345628" y="4496696"/>
            <a:ext cx="914400" cy="914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26135" y="5504331"/>
            <a:ext cx="3212226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accent3"/>
                </a:solidFill>
              </a:rPr>
              <a:t>Область физической </a:t>
            </a:r>
          </a:p>
          <a:p>
            <a:r>
              <a:rPr lang="ru-RU" sz="2500" b="1" dirty="0" smtClean="0">
                <a:solidFill>
                  <a:schemeClr val="accent3"/>
                </a:solidFill>
              </a:rPr>
              <a:t>характеристики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8412480" y="4367605"/>
            <a:ext cx="849854" cy="591670"/>
          </a:xfrm>
          <a:prstGeom prst="straightConnector1">
            <a:avLst/>
          </a:prstGeom>
          <a:ln>
            <a:solidFill>
              <a:srgbClr val="D22C9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94954" y="4955691"/>
            <a:ext cx="22799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D22C97"/>
                </a:solidFill>
              </a:rPr>
              <a:t>Область серии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8870868" y="4916384"/>
            <a:ext cx="1211283" cy="308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005575" y="5716992"/>
            <a:ext cx="39016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Область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идентификатора </a:t>
            </a:r>
          </a:p>
          <a:p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ресурса</a:t>
            </a:r>
            <a:endParaRPr lang="ru-RU" sz="25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3664</TotalTime>
  <Words>2789</Words>
  <Application>Microsoft Office PowerPoint</Application>
  <PresentationFormat>Произвольный</PresentationFormat>
  <Paragraphs>274</Paragraphs>
  <Slides>49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Базис</vt:lpstr>
      <vt:lpstr>Мастер-класс «Библиографическое описание документа:  теория и практика</vt:lpstr>
      <vt:lpstr>Слайд 2</vt:lpstr>
      <vt:lpstr>Общие сведения</vt:lpstr>
      <vt:lpstr>Слайд 4</vt:lpstr>
      <vt:lpstr>Слайд 5</vt:lpstr>
      <vt:lpstr>Слайд 6</vt:lpstr>
      <vt:lpstr>Слайд 7</vt:lpstr>
      <vt:lpstr>СОСТАВ БО</vt:lpstr>
      <vt:lpstr>Схема БО одноуровневое (обязательные элементы)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СТРУКТУРА И СОСТАВ ОДНОУРОВНЕВОГО БО</vt:lpstr>
      <vt:lpstr>Слайд 22</vt:lpstr>
      <vt:lpstr>СВЕДЕНИЯ, ОТНОСЯЩИЕСЯ К ЗАГЛАВИЮ  (условно-обязательный элемент)</vt:lpstr>
      <vt:lpstr>Слайд 24</vt:lpstr>
      <vt:lpstr>Слайд 25</vt:lpstr>
      <vt:lpstr>СВЕДЕНИЯ ОБ ОТВЕТСТВЕННОСТИ  (ОБЯЗАТЕЛЬНЫЙ ЭЛЕМЕНТ) </vt:lpstr>
      <vt:lpstr>СВЕДЕНИЯ ОБ ИЗДАНИИ    (ОБЯЗАТЕЛЬНЫЙ ЭЛЕМЕНТ)</vt:lpstr>
      <vt:lpstr>МЕСТО ПУБЛИКАЦИИ   (ОБЯЗАТЕЛЬНЫЙ ЭЛЕМЕНТ) </vt:lpstr>
      <vt:lpstr>ИМЯ (НАИМЕНОВАНИЕ)  ИЗДАТЕЛЯ   (ОБЯЗАТЕЛЬНЫЙ ЭЛЕМЕНТ)  </vt:lpstr>
      <vt:lpstr>Слайд 30</vt:lpstr>
      <vt:lpstr>ДАТА ПУБЛИКАЦИИ  (ОБЯЗАТЕЛЬНЫЙ ЭЛЕМЕНТ)</vt:lpstr>
      <vt:lpstr> ОБЛАСТЬ ФИЗИЧЕСКОЙ ХАРАКТЕРИСТИКИ (обязательный элемент)   </vt:lpstr>
      <vt:lpstr>Слайд 33</vt:lpstr>
      <vt:lpstr>ОБЛАСТЬ СЕРИИ (обязательный элемент)  </vt:lpstr>
      <vt:lpstr>НОМЕР ВЫПУСКА СЕРИИ/ПОДСЕРИИ  (ОБЯЗАТЕЛЬНЫЙ ЭЛЕМЕНТ)</vt:lpstr>
      <vt:lpstr>ОБЛАСТЬ ИДЕНТИФИКАТОРА РЕСУРСА и УСЛОВИЙ ДОСТУПНОСТИ   МЕЖДУНАРОДНЫЙ СТАНДАРТНЫЙ НОМЕР  (обязательный элемент)</vt:lpstr>
      <vt:lpstr>УСЛОВИЯ ДОСТУПНОСТИ (условно-обязательный элемент)</vt:lpstr>
      <vt:lpstr>Слайд 38</vt:lpstr>
      <vt:lpstr>Слайд 39</vt:lpstr>
      <vt:lpstr>Слайд 40</vt:lpstr>
      <vt:lpstr>ОБЛАСТЬ ВИДА СОДЕРЖАНИЯ и СРЕДСТВА ДОСТУПА    (условно-обязательный элемент) </vt:lpstr>
      <vt:lpstr>СРЕДСТВО ДОСТУПА  (УСЛОВНО-ОБЯЗАТЕЛЬНЫЙ ЭЛЕМЕНТ)</vt:lpstr>
      <vt:lpstr>Слайд 43</vt:lpstr>
      <vt:lpstr>БО МНОГОУРОВНЕВОЕ (состоящее из частей)</vt:lpstr>
      <vt:lpstr>Слайд 45</vt:lpstr>
      <vt:lpstr>СХЕМА  АНАЛИТИЧЕСКОГО БО 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Имамова Татьяна Александровна</dc:creator>
  <cp:lastModifiedBy>user</cp:lastModifiedBy>
  <cp:revision>151</cp:revision>
  <cp:lastPrinted>2019-05-24T07:15:05Z</cp:lastPrinted>
  <dcterms:created xsi:type="dcterms:W3CDTF">2019-04-16T11:23:38Z</dcterms:created>
  <dcterms:modified xsi:type="dcterms:W3CDTF">2021-04-12T03:09:45Z</dcterms:modified>
</cp:coreProperties>
</file>